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16"/>
  </p:notesMasterIdLst>
  <p:sldIdLst>
    <p:sldId id="256" r:id="rId2"/>
    <p:sldId id="265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64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E5EBF1"/>
    <a:srgbClr val="9EB7BD"/>
    <a:srgbClr val="E5F1E4"/>
    <a:srgbClr val="7B94B6"/>
    <a:srgbClr val="E6EFF2"/>
    <a:srgbClr val="E7F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3950" autoAdjust="0"/>
  </p:normalViewPr>
  <p:slideViewPr>
    <p:cSldViewPr snapToGrid="0">
      <p:cViewPr varScale="1">
        <p:scale>
          <a:sx n="71" d="100"/>
          <a:sy n="71" d="100"/>
        </p:scale>
        <p:origin x="15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9E294F-1B8D-465B-B4BB-AC03EF0759EB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0DBF28-09D8-4623-81FC-FD8B0AA99DE4}">
      <dgm:prSet custT="1"/>
      <dgm:spPr/>
      <dgm:t>
        <a:bodyPr/>
        <a:lstStyle/>
        <a:p>
          <a:r>
            <a:rPr lang="en-US" altLang="zh-CN" sz="4800" baseline="0" dirty="0">
              <a:latin typeface="Arial Nova" panose="020B0504020202020204" pitchFamily="34" charset="0"/>
              <a:ea typeface="宋体" panose="02010600030101010101" pitchFamily="2" charset="-122"/>
            </a:rPr>
            <a:t>9.1 </a:t>
          </a:r>
          <a:r>
            <a:rPr lang="zh-CN" altLang="en-US" sz="4800" baseline="0" dirty="0">
              <a:latin typeface="Arial Nova" panose="020B0504020202020204" pitchFamily="34" charset="0"/>
              <a:ea typeface="宋体" panose="02010600030101010101" pitchFamily="2" charset="-122"/>
            </a:rPr>
            <a:t>统计模拟实验</a:t>
          </a:r>
          <a:endParaRPr lang="en-US" sz="48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B139D86A-B724-442A-A8CE-930EF7922EF2}" type="parTrans" cxnId="{D427B50C-A928-4ECC-8978-D9A28B0D6A09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F43D357C-EFBB-44BE-BC6F-09F79599A343}" type="sibTrans" cxnId="{D427B50C-A928-4ECC-8978-D9A28B0D6A09}">
      <dgm:prSet/>
      <dgm:spPr/>
      <dgm:t>
        <a:bodyPr/>
        <a:lstStyle/>
        <a:p>
          <a:endParaRPr lang="en-US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AA1E964D-0D78-4B0E-BEDF-740B9E828EBF}">
      <dgm:prSet custT="1"/>
      <dgm:spPr/>
      <dgm:t>
        <a:bodyPr/>
        <a:lstStyle/>
        <a:p>
          <a:r>
            <a:rPr lang="en-US" altLang="zh-CN" sz="4400" baseline="0" dirty="0">
              <a:latin typeface="Arial Nova" panose="020B0504020202020204" pitchFamily="34" charset="0"/>
              <a:ea typeface="宋体" panose="02010600030101010101" pitchFamily="2" charset="-122"/>
            </a:rPr>
            <a:t>9.2 R</a:t>
          </a:r>
          <a:r>
            <a:rPr lang="zh-CN" altLang="en-US" sz="4400" baseline="0" dirty="0">
              <a:latin typeface="Arial Nova" panose="020B0504020202020204" pitchFamily="34" charset="0"/>
              <a:ea typeface="宋体" panose="02010600030101010101" pitchFamily="2" charset="-122"/>
            </a:rPr>
            <a:t>语言中数据库的使用</a:t>
          </a:r>
          <a:endParaRPr lang="en-US" sz="44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6AFCA424-9C9A-46A7-83DC-4E0B0B833BC5}" type="parTrans" cxnId="{753FBADE-C2B6-4E95-8E06-9E8FDD3665CC}">
      <dgm:prSet/>
      <dgm:spPr/>
      <dgm:t>
        <a:bodyPr/>
        <a:lstStyle/>
        <a:p>
          <a:endParaRPr lang="en-US" sz="3200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B31DD9E5-F322-4BF2-94DB-4E78B2970518}" type="sibTrans" cxnId="{753FBADE-C2B6-4E95-8E06-9E8FDD3665CC}">
      <dgm:prSet/>
      <dgm:spPr/>
      <dgm:t>
        <a:bodyPr/>
        <a:lstStyle/>
        <a:p>
          <a:endParaRPr lang="en-US" baseline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D1DF4264-33F2-4961-A64B-E68F19DAC586}" type="pres">
      <dgm:prSet presAssocID="{069E294F-1B8D-465B-B4BB-AC03EF0759EB}" presName="vert0" presStyleCnt="0">
        <dgm:presLayoutVars>
          <dgm:dir/>
          <dgm:animOne val="branch"/>
          <dgm:animLvl val="lvl"/>
        </dgm:presLayoutVars>
      </dgm:prSet>
      <dgm:spPr/>
    </dgm:pt>
    <dgm:pt modelId="{2721896C-8CBA-4CFC-8AA4-FBB5FA3A99D0}" type="pres">
      <dgm:prSet presAssocID="{EC0DBF28-09D8-4623-81FC-FD8B0AA99DE4}" presName="thickLine" presStyleLbl="alignNode1" presStyleIdx="0" presStyleCnt="2"/>
      <dgm:spPr/>
    </dgm:pt>
    <dgm:pt modelId="{1035108E-2A97-4329-9711-D3164DBA10D2}" type="pres">
      <dgm:prSet presAssocID="{EC0DBF28-09D8-4623-81FC-FD8B0AA99DE4}" presName="horz1" presStyleCnt="0"/>
      <dgm:spPr/>
    </dgm:pt>
    <dgm:pt modelId="{C1A9DF86-D52A-4026-91DC-97E0E362E728}" type="pres">
      <dgm:prSet presAssocID="{EC0DBF28-09D8-4623-81FC-FD8B0AA99DE4}" presName="tx1" presStyleLbl="revTx" presStyleIdx="0" presStyleCnt="2"/>
      <dgm:spPr/>
    </dgm:pt>
    <dgm:pt modelId="{9A5B91E4-8CBB-4C23-A489-F809B65D2A0F}" type="pres">
      <dgm:prSet presAssocID="{EC0DBF28-09D8-4623-81FC-FD8B0AA99DE4}" presName="vert1" presStyleCnt="0"/>
      <dgm:spPr/>
    </dgm:pt>
    <dgm:pt modelId="{C1B4F23C-D0BA-4892-8816-1201BF84DD01}" type="pres">
      <dgm:prSet presAssocID="{AA1E964D-0D78-4B0E-BEDF-740B9E828EBF}" presName="thickLine" presStyleLbl="alignNode1" presStyleIdx="1" presStyleCnt="2"/>
      <dgm:spPr/>
    </dgm:pt>
    <dgm:pt modelId="{8D3E5156-9162-471D-AA73-F4526216BE9B}" type="pres">
      <dgm:prSet presAssocID="{AA1E964D-0D78-4B0E-BEDF-740B9E828EBF}" presName="horz1" presStyleCnt="0"/>
      <dgm:spPr/>
    </dgm:pt>
    <dgm:pt modelId="{4DA1ADCE-D881-41F7-9967-3837D3157551}" type="pres">
      <dgm:prSet presAssocID="{AA1E964D-0D78-4B0E-BEDF-740B9E828EBF}" presName="tx1" presStyleLbl="revTx" presStyleIdx="1" presStyleCnt="2"/>
      <dgm:spPr/>
    </dgm:pt>
    <dgm:pt modelId="{3E008148-FBA8-436B-89AE-FDFCDC0D02CB}" type="pres">
      <dgm:prSet presAssocID="{AA1E964D-0D78-4B0E-BEDF-740B9E828EBF}" presName="vert1" presStyleCnt="0"/>
      <dgm:spPr/>
    </dgm:pt>
  </dgm:ptLst>
  <dgm:cxnLst>
    <dgm:cxn modelId="{D427B50C-A928-4ECC-8978-D9A28B0D6A09}" srcId="{069E294F-1B8D-465B-B4BB-AC03EF0759EB}" destId="{EC0DBF28-09D8-4623-81FC-FD8B0AA99DE4}" srcOrd="0" destOrd="0" parTransId="{B139D86A-B724-442A-A8CE-930EF7922EF2}" sibTransId="{F43D357C-EFBB-44BE-BC6F-09F79599A343}"/>
    <dgm:cxn modelId="{5FFB8A45-F779-43B2-AA5C-809EB7533A15}" type="presOf" srcId="{EC0DBF28-09D8-4623-81FC-FD8B0AA99DE4}" destId="{C1A9DF86-D52A-4026-91DC-97E0E362E728}" srcOrd="0" destOrd="0" presId="urn:microsoft.com/office/officeart/2008/layout/LinedList"/>
    <dgm:cxn modelId="{A75D337D-5812-4F9D-ADA7-474AA7A54E65}" type="presOf" srcId="{069E294F-1B8D-465B-B4BB-AC03EF0759EB}" destId="{D1DF4264-33F2-4961-A64B-E68F19DAC586}" srcOrd="0" destOrd="0" presId="urn:microsoft.com/office/officeart/2008/layout/LinedList"/>
    <dgm:cxn modelId="{CB51FF85-C113-474F-87A7-EF2877BE4F8A}" type="presOf" srcId="{AA1E964D-0D78-4B0E-BEDF-740B9E828EBF}" destId="{4DA1ADCE-D881-41F7-9967-3837D3157551}" srcOrd="0" destOrd="0" presId="urn:microsoft.com/office/officeart/2008/layout/LinedList"/>
    <dgm:cxn modelId="{753FBADE-C2B6-4E95-8E06-9E8FDD3665CC}" srcId="{069E294F-1B8D-465B-B4BB-AC03EF0759EB}" destId="{AA1E964D-0D78-4B0E-BEDF-740B9E828EBF}" srcOrd="1" destOrd="0" parTransId="{6AFCA424-9C9A-46A7-83DC-4E0B0B833BC5}" sibTransId="{B31DD9E5-F322-4BF2-94DB-4E78B2970518}"/>
    <dgm:cxn modelId="{4F2D7053-10CE-497A-86F9-17378AC48F19}" type="presParOf" srcId="{D1DF4264-33F2-4961-A64B-E68F19DAC586}" destId="{2721896C-8CBA-4CFC-8AA4-FBB5FA3A99D0}" srcOrd="0" destOrd="0" presId="urn:microsoft.com/office/officeart/2008/layout/LinedList"/>
    <dgm:cxn modelId="{B245D5C0-7F22-415B-8E25-7E0BFF8C0F1A}" type="presParOf" srcId="{D1DF4264-33F2-4961-A64B-E68F19DAC586}" destId="{1035108E-2A97-4329-9711-D3164DBA10D2}" srcOrd="1" destOrd="0" presId="urn:microsoft.com/office/officeart/2008/layout/LinedList"/>
    <dgm:cxn modelId="{7711D967-F77A-4C63-9020-8E218451AC84}" type="presParOf" srcId="{1035108E-2A97-4329-9711-D3164DBA10D2}" destId="{C1A9DF86-D52A-4026-91DC-97E0E362E728}" srcOrd="0" destOrd="0" presId="urn:microsoft.com/office/officeart/2008/layout/LinedList"/>
    <dgm:cxn modelId="{A7FC8D78-BD02-4D0F-BF29-F840021244FD}" type="presParOf" srcId="{1035108E-2A97-4329-9711-D3164DBA10D2}" destId="{9A5B91E4-8CBB-4C23-A489-F809B65D2A0F}" srcOrd="1" destOrd="0" presId="urn:microsoft.com/office/officeart/2008/layout/LinedList"/>
    <dgm:cxn modelId="{7B5A7AA7-1B5E-488B-B1E3-0467EC722E82}" type="presParOf" srcId="{D1DF4264-33F2-4961-A64B-E68F19DAC586}" destId="{C1B4F23C-D0BA-4892-8816-1201BF84DD01}" srcOrd="2" destOrd="0" presId="urn:microsoft.com/office/officeart/2008/layout/LinedList"/>
    <dgm:cxn modelId="{C62221DF-B849-4092-B668-3E39A0D7F11B}" type="presParOf" srcId="{D1DF4264-33F2-4961-A64B-E68F19DAC586}" destId="{8D3E5156-9162-471D-AA73-F4526216BE9B}" srcOrd="3" destOrd="0" presId="urn:microsoft.com/office/officeart/2008/layout/LinedList"/>
    <dgm:cxn modelId="{55CABD23-C88D-4EBE-B500-B6C57466DBC6}" type="presParOf" srcId="{8D3E5156-9162-471D-AA73-F4526216BE9B}" destId="{4DA1ADCE-D881-41F7-9967-3837D3157551}" srcOrd="0" destOrd="0" presId="urn:microsoft.com/office/officeart/2008/layout/LinedList"/>
    <dgm:cxn modelId="{250D3C1A-9C67-4F06-97A5-96F7507A0B0F}" type="presParOf" srcId="{8D3E5156-9162-471D-AA73-F4526216BE9B}" destId="{3E008148-FBA8-436B-89AE-FDFCDC0D02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1896C-8CBA-4CFC-8AA4-FBB5FA3A99D0}">
      <dsp:nvSpPr>
        <dsp:cNvPr id="0" name=""/>
        <dsp:cNvSpPr/>
      </dsp:nvSpPr>
      <dsp:spPr>
        <a:xfrm>
          <a:off x="0" y="0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9DF86-D52A-4026-91DC-97E0E362E728}">
      <dsp:nvSpPr>
        <dsp:cNvPr id="0" name=""/>
        <dsp:cNvSpPr/>
      </dsp:nvSpPr>
      <dsp:spPr>
        <a:xfrm>
          <a:off x="0" y="0"/>
          <a:ext cx="7117918" cy="2578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9.1 </a:t>
          </a:r>
          <a:r>
            <a:rPr lang="zh-CN" altLang="en-US" sz="48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统计模拟实验</a:t>
          </a:r>
          <a:endParaRPr lang="en-US" sz="4800" kern="12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sp:txBody>
      <dsp:txXfrm>
        <a:off x="0" y="0"/>
        <a:ext cx="7117918" cy="2578524"/>
      </dsp:txXfrm>
    </dsp:sp>
    <dsp:sp modelId="{C1B4F23C-D0BA-4892-8816-1201BF84DD01}">
      <dsp:nvSpPr>
        <dsp:cNvPr id="0" name=""/>
        <dsp:cNvSpPr/>
      </dsp:nvSpPr>
      <dsp:spPr>
        <a:xfrm>
          <a:off x="0" y="2578524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1ADCE-D881-41F7-9967-3837D3157551}">
      <dsp:nvSpPr>
        <dsp:cNvPr id="0" name=""/>
        <dsp:cNvSpPr/>
      </dsp:nvSpPr>
      <dsp:spPr>
        <a:xfrm>
          <a:off x="0" y="2578524"/>
          <a:ext cx="7117918" cy="2578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9.2 R</a:t>
          </a:r>
          <a:r>
            <a:rPr lang="zh-CN" altLang="en-US" sz="44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语言中数据库的使用</a:t>
          </a:r>
          <a:endParaRPr lang="en-US" sz="4400" kern="12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sp:txBody>
      <dsp:txXfrm>
        <a:off x="0" y="2578524"/>
        <a:ext cx="7117918" cy="2578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D1FC2-7B57-B840-9CF2-C8CCDC211BAA}" type="datetimeFigureOut">
              <a:rPr lang="en-CN" smtClean="0"/>
              <a:t>12/09/2024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BF689-31EE-0945-8A16-5ABD20774B6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0597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635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32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125000"/>
              </a:lnSpc>
              <a:defRPr sz="5400" spc="14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25000"/>
              </a:lnSpc>
              <a:buNone/>
              <a:defRPr sz="2400" baseline="0">
                <a:latin typeface="Arial Nova" panose="020F0502020204030204" pitchFamily="34" charset="0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0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3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4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spc="14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lnSpc>
                <a:spcPct val="125000"/>
              </a:lnSpc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2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4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1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0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A8D24A4-5FEC-4062-8995-EB21925B3B40}" type="datetime1">
              <a:rPr lang="en-US" smtClean="0"/>
              <a:pPr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14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125000"/>
        </a:lnSpc>
        <a:spcBef>
          <a:spcPct val="0"/>
        </a:spcBef>
        <a:buNone/>
        <a:defRPr sz="5400" b="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4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3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2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3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1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Video 6" descr="Different Hand Drawn Graphs">
            <a:extLst>
              <a:ext uri="{FF2B5EF4-FFF2-40B4-BE49-F238E27FC236}">
                <a16:creationId xmlns:a16="http://schemas.microsoft.com/office/drawing/2014/main" id="{6CCED235-510C-45C2-7C56-8CC3F8421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C5C053-F6BB-464B-BDD2-9D811A24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15D1CC-8D02-4016-AD7A-097E77AAE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521037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B84D5D-9C64-4481-B8AD-C109F7DB3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95093" y="575478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A9D26D-082A-4101-8D75-863B7B7A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2156596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FE0BA4-FE6E-4B91-9A1B-E373720B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6462" y="5425189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E6F154-6DA5-4544-8945-8AF8DE20A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2050" y="5874923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558ED7-8ED9-4B7F-8138-C5B8A0EC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3637" y="5859258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E9F88F-5950-42B0-B9A3-898F9183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633000" y="6225214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35594-CC2A-4C98-EAAA-FA0551B12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5159" y="565846"/>
            <a:ext cx="8644841" cy="3617644"/>
          </a:xfrm>
        </p:spPr>
        <p:txBody>
          <a:bodyPr anchor="b">
            <a:normAutofit/>
          </a:bodyPr>
          <a:lstStyle/>
          <a:p>
            <a:pPr algn="r">
              <a:lnSpc>
                <a:spcPct val="125000"/>
              </a:lnSpc>
            </a:pPr>
            <a:r>
              <a:rPr lang="en-CN" sz="6000" dirty="0">
                <a:solidFill>
                  <a:srgbClr val="FFFFFF"/>
                </a:solidFill>
              </a:rPr>
              <a:t>数理统计分析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altLang="zh-CN" sz="6000" dirty="0">
                <a:solidFill>
                  <a:srgbClr val="FFFFFF"/>
                </a:solidFill>
              </a:rPr>
              <a:t>—R</a:t>
            </a:r>
            <a:r>
              <a:rPr lang="zh-CN" altLang="en-US" sz="6000" dirty="0">
                <a:solidFill>
                  <a:srgbClr val="FFFFFF"/>
                </a:solidFill>
              </a:rPr>
              <a:t>语言大数据分析入门</a:t>
            </a:r>
            <a:endParaRPr lang="en-CN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DEB6B-D33C-8859-3B89-3A7EAF06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619074"/>
          </a:xfrm>
        </p:spPr>
        <p:txBody>
          <a:bodyPr anchor="t">
            <a:normAutofit/>
          </a:bodyPr>
          <a:lstStyle/>
          <a:p>
            <a:pPr algn="r"/>
            <a:r>
              <a:rPr lang="en-CN" dirty="0">
                <a:solidFill>
                  <a:srgbClr val="FFFFFF"/>
                </a:solidFill>
              </a:rPr>
              <a:t>成都信息工程大学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zh-CN" altLang="en-US" dirty="0">
                <a:solidFill>
                  <a:srgbClr val="FFFFFF"/>
                </a:solidFill>
              </a:rPr>
              <a:t>人工智能学院（区块链产业学院）</a:t>
            </a:r>
            <a:endParaRPr lang="en-US" altLang="zh-CN">
              <a:solidFill>
                <a:srgbClr val="FFFFFF"/>
              </a:solidFill>
            </a:endParaRPr>
          </a:p>
          <a:p>
            <a:pPr algn="r"/>
            <a:r>
              <a:rPr lang="zh-CN" altLang="en-US">
                <a:solidFill>
                  <a:srgbClr val="FFFFFF"/>
                </a:solidFill>
              </a:rPr>
              <a:t>高</a:t>
            </a:r>
            <a:r>
              <a:rPr lang="zh-CN" altLang="en-US" dirty="0">
                <a:solidFill>
                  <a:srgbClr val="FFFFFF"/>
                </a:solidFill>
              </a:rPr>
              <a:t>路路</a:t>
            </a:r>
            <a:endParaRPr lang="en-CN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5A7DA-9001-B89B-FD38-0832A5DF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240" y="6488268"/>
            <a:ext cx="2743200" cy="2332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2EE3B7B-C7B5-42CF-90CF-67B3D21B2314}" type="datetime1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B8B25-0890-26DE-E96D-37271A14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7826" y="6488268"/>
            <a:ext cx="1328523" cy="2332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1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4B5CB-AF50-5CF3-800C-A93C92D8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9.2 R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语言中数据库的使用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9.2.2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关系型数据库简介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AE5E87-C33D-9D8D-17CC-3B81534A5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EFBDB5-B850-862B-3A87-D5EE8FEC2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85" y="2132856"/>
            <a:ext cx="1152715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2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4B5CB-AF50-5CF3-800C-A93C92D8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9.2 R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语言中数据库的使用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9.2.3 R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语言数据库包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AE5E87-C33D-9D8D-17CC-3B81534A5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59027375-81C9-ED2D-68E6-C5823E8FFCEE}"/>
              </a:ext>
            </a:extLst>
          </p:cNvPr>
          <p:cNvSpPr txBox="1"/>
          <p:nvPr/>
        </p:nvSpPr>
        <p:spPr>
          <a:xfrm>
            <a:off x="5011657" y="1037908"/>
            <a:ext cx="8001657" cy="738664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一、从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Excel 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中读取数据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odbcConnectExcel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5F7C21-72E8-ED07-3CDC-2569AD46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" y="1862455"/>
            <a:ext cx="112039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1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4B5CB-AF50-5CF3-800C-A93C92D8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9.2 R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语言中数据库的使用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9.2.3 R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语言数据库包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AE5E87-C33D-9D8D-17CC-3B81534A5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707E4C97-16C7-2FD3-AA1F-AED30D1D3319}"/>
              </a:ext>
            </a:extLst>
          </p:cNvPr>
          <p:cNvSpPr txBox="1"/>
          <p:nvPr/>
        </p:nvSpPr>
        <p:spPr>
          <a:xfrm>
            <a:off x="5045804" y="997977"/>
            <a:ext cx="8232482" cy="738664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二、从数据库中读取数据 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odbcConnect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26DA24-C398-B434-0800-CA26841F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3" y="1932940"/>
            <a:ext cx="11682730" cy="1471295"/>
          </a:xfrm>
          <a:prstGeom prst="rect">
            <a:avLst/>
          </a:prstGeom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51620F5D-0BB4-69F8-391C-FAD42735C6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953" y="2442845"/>
            <a:ext cx="5616575" cy="424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1">
            <a:extLst>
              <a:ext uri="{FF2B5EF4-FFF2-40B4-BE49-F238E27FC236}">
                <a16:creationId xmlns:a16="http://schemas.microsoft.com/office/drawing/2014/main" id="{82ECEA2E-E1DA-63B6-21D0-EC8CD708C6C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7358" y="2442845"/>
            <a:ext cx="5772150" cy="4243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54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688F-0885-333D-4FD7-398093E4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小结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E1C7-60FA-7DC7-2193-38193953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9.1 </a:t>
            </a:r>
            <a:r>
              <a:rPr lang="zh-CN" altLang="en-US" sz="28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统计模拟实验</a:t>
            </a:r>
            <a:endParaRPr lang="en-US" altLang="zh-CN" sz="28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随机模拟方法</a:t>
            </a:r>
            <a:r>
              <a:rPr lang="en-US" altLang="zh-CN" sz="2400" baseline="0" dirty="0" err="1">
                <a:latin typeface="Arial Nova" panose="020B0504020202020204" pitchFamily="34" charset="0"/>
                <a:ea typeface="宋体" panose="02010600030101010101" pitchFamily="2" charset="-122"/>
              </a:rPr>
              <a:t>cumsum</a:t>
            </a:r>
            <a:r>
              <a:rPr lang="en-US" altLang="zh-CN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()</a:t>
            </a:r>
            <a:r>
              <a:rPr lang="zh-CN" altLang="en-US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Bernoulli()</a:t>
            </a:r>
          </a:p>
          <a:p>
            <a:pPr lvl="1"/>
            <a:r>
              <a:rPr lang="zh-CN" altLang="en-US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利用模拟方法求积分</a:t>
            </a:r>
            <a:endParaRPr lang="en-US" altLang="zh-CN" sz="24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模拟函数的建立</a:t>
            </a:r>
            <a:r>
              <a:rPr lang="en-US" altLang="zh-CN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replicate()</a:t>
            </a:r>
          </a:p>
          <a:p>
            <a:pPr lvl="0"/>
            <a:r>
              <a:rPr lang="en-US" altLang="zh-CN" sz="28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9.2 R</a:t>
            </a:r>
            <a:r>
              <a:rPr lang="zh-CN" altLang="en-US" sz="28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语言中数据库的使用</a:t>
            </a:r>
            <a:endParaRPr lang="en-US" altLang="zh-CN" sz="2800" dirty="0"/>
          </a:p>
          <a:p>
            <a:pPr lvl="1"/>
            <a:r>
              <a:rPr lang="zh-CN" altLang="en-US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为什么要用数据库，关系数据库，</a:t>
            </a:r>
            <a:r>
              <a:rPr lang="en-US" altLang="zh-CN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R</a:t>
            </a:r>
            <a:r>
              <a:rPr lang="zh-CN" altLang="en-US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语言数据库包</a:t>
            </a:r>
            <a:r>
              <a:rPr lang="en-US" altLang="zh-CN" sz="2400" baseline="0" dirty="0" err="1">
                <a:latin typeface="Arial Nova" panose="020B0504020202020204" pitchFamily="34" charset="0"/>
                <a:ea typeface="宋体" panose="02010600030101010101" pitchFamily="2" charset="-122"/>
              </a:rPr>
              <a:t>odbcConnectExcel</a:t>
            </a:r>
            <a:r>
              <a:rPr lang="en-US" altLang="zh-CN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()</a:t>
            </a:r>
            <a:r>
              <a:rPr lang="zh-CN" altLang="en-US" sz="2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2400" baseline="0" dirty="0" err="1">
                <a:latin typeface="Arial Nova" panose="020B0504020202020204" pitchFamily="34" charset="0"/>
                <a:ea typeface="宋体" panose="02010600030101010101" pitchFamily="2" charset="-122"/>
              </a:rPr>
              <a:t>odbcConnect</a:t>
            </a:r>
            <a:r>
              <a:rPr lang="en-US" altLang="zh-CN" sz="2400" dirty="0"/>
              <a:t>()</a:t>
            </a:r>
            <a:endParaRPr lang="en-US" altLang="zh-CN" sz="24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  <a:p>
            <a:pPr lvl="1"/>
            <a:endParaRPr lang="en-US" altLang="zh-CN" sz="2600" baseline="0" dirty="0">
              <a:latin typeface="Arial Nova" panose="020B05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3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ABDACBDB-9C38-4364-A45F-E430E57D7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4FA0A4-DC00-4A44-912A-BAC6A6C13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6" name="Decorative Circles">
            <a:extLst>
              <a:ext uri="{FF2B5EF4-FFF2-40B4-BE49-F238E27FC236}">
                <a16:creationId xmlns:a16="http://schemas.microsoft.com/office/drawing/2014/main" id="{2880F677-3490-475B-ABC2-E84BDEC5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4277" y="956155"/>
            <a:ext cx="9049452" cy="1836961"/>
            <a:chOff x="374277" y="956155"/>
            <a:chExt cx="9049452" cy="183696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7BBAE30-715D-4400-9E05-1E39217EC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06096" y="1977248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F9419BD-66B8-4B5D-979F-64863DD32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68530" y="95615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0E411BB-D3CD-40AD-9676-915898DAB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0362" y="23544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0FC9C30-25A3-47A4-9A66-92AE50359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4277" y="190115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8C1C480-F57B-4132-A7DA-6909F076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012" y="2326675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3">
            <a:extLst>
              <a:ext uri="{FF2B5EF4-FFF2-40B4-BE49-F238E27FC236}">
                <a16:creationId xmlns:a16="http://schemas.microsoft.com/office/drawing/2014/main" id="{83530D07-6CB8-4A4F-8F6A-9BA5DAFB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665048" y="0"/>
            <a:ext cx="4408870" cy="2474031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4965F7A-44F2-4AEF-8A25-106E57C63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832" t="48467" r="13582" b="10444"/>
          <a:stretch/>
        </p:blipFill>
        <p:spPr>
          <a:xfrm>
            <a:off x="688614" y="34965"/>
            <a:ext cx="4368276" cy="2507327"/>
          </a:xfrm>
          <a:prstGeom prst="rect">
            <a:avLst/>
          </a:prstGeom>
        </p:spPr>
      </p:pic>
      <p:sp>
        <p:nvSpPr>
          <p:cNvPr id="97" name="Oval 4">
            <a:extLst>
              <a:ext uri="{FF2B5EF4-FFF2-40B4-BE49-F238E27FC236}">
                <a16:creationId xmlns:a16="http://schemas.microsoft.com/office/drawing/2014/main" id="{A0B0F77F-92C2-4EA4-88A3-070B345D0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9152" y="94983"/>
            <a:ext cx="2698133" cy="26981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2">
            <a:extLst>
              <a:ext uri="{FF2B5EF4-FFF2-40B4-BE49-F238E27FC236}">
                <a16:creationId xmlns:a16="http://schemas.microsoft.com/office/drawing/2014/main" id="{2F3205C3-F980-4EB3-9545-9CAA456A4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326987" y="0"/>
            <a:ext cx="2861965" cy="3133761"/>
          </a:xfrm>
          <a:custGeom>
            <a:avLst/>
            <a:gdLst>
              <a:gd name="connsiteX0" fmla="*/ 152193 w 2976254"/>
              <a:gd name="connsiteY0" fmla="*/ 0 h 3258904"/>
              <a:gd name="connsiteX1" fmla="*/ 2976254 w 2976254"/>
              <a:gd name="connsiteY1" fmla="*/ 0 h 3258904"/>
              <a:gd name="connsiteX2" fmla="*/ 2976254 w 2976254"/>
              <a:gd name="connsiteY2" fmla="*/ 3192289 h 3258904"/>
              <a:gd name="connsiteX3" fmla="*/ 2908439 w 2976254"/>
              <a:gd name="connsiteY3" fmla="*/ 3209726 h 3258904"/>
              <a:gd name="connsiteX4" fmla="*/ 2420603 w 2976254"/>
              <a:gd name="connsiteY4" fmla="*/ 3258904 h 3258904"/>
              <a:gd name="connsiteX5" fmla="*/ 0 w 2976254"/>
              <a:gd name="connsiteY5" fmla="*/ 838301 h 3258904"/>
              <a:gd name="connsiteX6" fmla="*/ 108826 w 2976254"/>
              <a:gd name="connsiteY6" fmla="*/ 118488 h 325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254" h="3258904">
                <a:moveTo>
                  <a:pt x="152193" y="0"/>
                </a:moveTo>
                <a:lnTo>
                  <a:pt x="2976254" y="0"/>
                </a:lnTo>
                <a:lnTo>
                  <a:pt x="2976254" y="3192289"/>
                </a:lnTo>
                <a:lnTo>
                  <a:pt x="2908439" y="3209726"/>
                </a:lnTo>
                <a:cubicBezTo>
                  <a:pt x="2750864" y="3241971"/>
                  <a:pt x="2587711" y="3258904"/>
                  <a:pt x="2420603" y="3258904"/>
                </a:cubicBezTo>
                <a:cubicBezTo>
                  <a:pt x="1083741" y="3258904"/>
                  <a:pt x="0" y="2175163"/>
                  <a:pt x="0" y="838301"/>
                </a:cubicBezTo>
                <a:cubicBezTo>
                  <a:pt x="0" y="587639"/>
                  <a:pt x="38100" y="345877"/>
                  <a:pt x="108826" y="118488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D916385E-2011-4632-B599-29C7D283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17" t="40037" r="12288" b="12942"/>
          <a:stretch/>
        </p:blipFill>
        <p:spPr>
          <a:xfrm rot="5400000">
            <a:off x="9216339" y="143722"/>
            <a:ext cx="3119383" cy="2831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3A5B1-7DAA-2068-6FCD-34B94DEE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043" y="4064885"/>
            <a:ext cx="3856983" cy="122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Thank</a:t>
            </a:r>
            <a:r>
              <a:rPr lang="en-US" altLang="zh-CN" dirty="0"/>
              <a:t> You</a:t>
            </a:r>
            <a:endParaRPr lang="en-US" dirty="0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A6269A2E-1142-4640-87F2-FB272B760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9151" y="94982"/>
            <a:ext cx="2698133" cy="2698133"/>
          </a:xfrm>
          <a:prstGeom prst="rect">
            <a:avLst/>
          </a:prstGeom>
        </p:spPr>
      </p:pic>
      <p:sp>
        <p:nvSpPr>
          <p:cNvPr id="105" name="Oval 1">
            <a:extLst>
              <a:ext uri="{FF2B5EF4-FFF2-40B4-BE49-F238E27FC236}">
                <a16:creationId xmlns:a16="http://schemas.microsoft.com/office/drawing/2014/main" id="{6268828B-23B3-4AF6-A838-6F0128B6F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90" y="3219078"/>
            <a:ext cx="3186814" cy="3638922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39A1D611-C6DC-43FA-ACA3-C4E70E1BD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2100" y="3665550"/>
            <a:ext cx="3192449" cy="31924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FE80D8-6A4A-9A27-EDD7-849C994FE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64577" y="3214365"/>
            <a:ext cx="4248446" cy="41892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5" name="Graphic 4" descr="Clipboard Partially Checked outline">
            <a:extLst>
              <a:ext uri="{FF2B5EF4-FFF2-40B4-BE49-F238E27FC236}">
                <a16:creationId xmlns:a16="http://schemas.microsoft.com/office/drawing/2014/main" id="{D8DDB770-83BE-EBDD-B570-8B9464A63F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10362" y="3929868"/>
            <a:ext cx="2600770" cy="260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9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1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2AD691D-C1F8-4154-B6B4-844FB294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zh-CN" altLang="en-US" sz="4400"/>
              <a:t>目录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1E8C01B-908C-0AA0-BE6F-9A2F073B1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830149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03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34D04-EAC1-40CC-672F-1F5B1F4E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9.1 </a:t>
            </a:r>
            <a:r>
              <a:rPr lang="zh-CN" altLang="en-US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统计模拟实验</a:t>
            </a:r>
            <a:br>
              <a:rPr lang="en-US" altLang="zh-CN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9.1.1 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随机模拟方法简介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944669-613D-8AAF-8AA7-0FCAF8BD0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AEC6FBAF-CBF5-328A-63B2-DDF46D8D0FFA}"/>
              </a:ext>
            </a:extLst>
          </p:cNvPr>
          <p:cNvSpPr txBox="1"/>
          <p:nvPr/>
        </p:nvSpPr>
        <p:spPr>
          <a:xfrm>
            <a:off x="6106795" y="1086961"/>
            <a:ext cx="5572765" cy="738664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一、随机模拟 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cumsum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74CEA5-ABCB-C210-0213-5D264AA7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5" y="2280920"/>
            <a:ext cx="4037330" cy="26644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5011D3-9D77-6453-3A7A-272F2E03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615" y="1852930"/>
            <a:ext cx="5927090" cy="47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34D04-EAC1-40CC-672F-1F5B1F4E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9.1 </a:t>
            </a:r>
            <a:r>
              <a:rPr lang="zh-CN" altLang="en-US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统计模拟实验</a:t>
            </a:r>
            <a:br>
              <a:rPr lang="en-US" altLang="zh-CN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9.1.1 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随机模拟方法简介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944669-613D-8AAF-8AA7-0FCAF8BD0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AEC6FBAF-CBF5-328A-63B2-DDF46D8D0FFA}"/>
              </a:ext>
            </a:extLst>
          </p:cNvPr>
          <p:cNvSpPr txBox="1"/>
          <p:nvPr/>
        </p:nvSpPr>
        <p:spPr>
          <a:xfrm>
            <a:off x="6106795" y="1086961"/>
            <a:ext cx="5572765" cy="738664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一、随机模拟 </a:t>
            </a:r>
            <a:r>
              <a:rPr lang="en-US" altLang="zh-CN" sz="2800" b="1" dirty="0" err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cumsum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4775CA-7D64-58E8-C7D3-2406F8F7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5" y="2773680"/>
            <a:ext cx="4127500" cy="1819910"/>
          </a:xfrm>
          <a:prstGeom prst="rect">
            <a:avLst/>
          </a:prstGeom>
        </p:spPr>
      </p:pic>
      <p:pic>
        <p:nvPicPr>
          <p:cNvPr id="8" name="Picture 448">
            <a:extLst>
              <a:ext uri="{FF2B5EF4-FFF2-40B4-BE49-F238E27FC236}">
                <a16:creationId xmlns:a16="http://schemas.microsoft.com/office/drawing/2014/main" id="{32999A15-4474-DC5D-A1DE-5AFC080E7AD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57825" y="1736090"/>
            <a:ext cx="6172835" cy="4819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53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34D04-EAC1-40CC-672F-1F5B1F4E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9.1 </a:t>
            </a:r>
            <a:r>
              <a:rPr lang="zh-CN" altLang="en-US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统计模拟实验</a:t>
            </a:r>
            <a:br>
              <a:rPr lang="en-US" altLang="zh-CN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9.1.1 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随机模拟方法简介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944669-613D-8AAF-8AA7-0FCAF8BD0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0D589E-70B7-BC73-1F79-FDE511C9F3DB}"/>
              </a:ext>
            </a:extLst>
          </p:cNvPr>
          <p:cNvSpPr txBox="1"/>
          <p:nvPr/>
        </p:nvSpPr>
        <p:spPr>
          <a:xfrm>
            <a:off x="6106795" y="1086961"/>
            <a:ext cx="6160779" cy="738664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二、模拟大数定律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Bernoulli(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78832A-C9A7-1CC3-4CE4-E13CBF0D3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0" y="2192020"/>
            <a:ext cx="7807960" cy="4587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0A461F-5D7C-F11E-6FA8-8CCB6C39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" y="1696085"/>
            <a:ext cx="11459210" cy="3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6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34D04-EAC1-40CC-672F-1F5B1F4E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9.1 </a:t>
            </a:r>
            <a:r>
              <a:rPr lang="zh-CN" altLang="en-US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统计模拟实验</a:t>
            </a:r>
            <a:br>
              <a:rPr lang="en-US" altLang="zh-CN" sz="4400" baseline="0" dirty="0">
                <a:latin typeface="Arial Nova" panose="020B0504020202020204" pitchFamily="34" charset="0"/>
                <a:ea typeface="宋体" panose="02010600030101010101" pitchFamily="2" charset="-122"/>
              </a:rPr>
            </a:br>
            <a:r>
              <a:rPr lang="en-US" altLang="zh-CN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9.1.1 </a:t>
            </a:r>
            <a:r>
              <a:rPr lang="zh-CN" altLang="en-US" sz="4000" baseline="0" dirty="0">
                <a:latin typeface="Arial Nova" panose="020B0504020202020204" pitchFamily="34" charset="0"/>
                <a:ea typeface="宋体" panose="02010600030101010101" pitchFamily="2" charset="-122"/>
              </a:rPr>
              <a:t>随机模拟方法简介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944669-613D-8AAF-8AA7-0FCAF8BD0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7">
            <a:extLst>
              <a:ext uri="{FF2B5EF4-FFF2-40B4-BE49-F238E27FC236}">
                <a16:creationId xmlns:a16="http://schemas.microsoft.com/office/drawing/2014/main" id="{BDAC9E84-A471-0C59-B353-79F095EBD4C9}"/>
              </a:ext>
            </a:extLst>
          </p:cNvPr>
          <p:cNvSpPr txBox="1"/>
          <p:nvPr/>
        </p:nvSpPr>
        <p:spPr>
          <a:xfrm>
            <a:off x="6106795" y="1022531"/>
            <a:ext cx="4668520" cy="654988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三、利用模拟方法求积分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24FFA9-EA61-01AC-220F-1CA50BA1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" y="2319338"/>
            <a:ext cx="6004560" cy="3788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77EABB-E9D8-8EEB-7E69-3BF5303C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55" y="2319338"/>
            <a:ext cx="598614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8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4B5CB-AF50-5CF3-800C-A93C92D8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9.1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统计模拟实验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9.1.2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模拟函数的建立方法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AE5E87-C33D-9D8D-17CC-3B81534A5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00B624D1-4F25-E072-F7C8-D931F64CA7D4}"/>
              </a:ext>
            </a:extLst>
          </p:cNvPr>
          <p:cNvSpPr txBox="1"/>
          <p:nvPr/>
        </p:nvSpPr>
        <p:spPr>
          <a:xfrm>
            <a:off x="868780" y="1782604"/>
            <a:ext cx="5572765" cy="738664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的重复函数 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replicate( )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0EFC10-48CD-1187-6FF8-8005D156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3" y="2964339"/>
            <a:ext cx="11454130" cy="20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4B5CB-AF50-5CF3-800C-A93C92D8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9.1 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统计模拟实验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9.1.2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模拟函数的建立方法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AE5E87-C33D-9D8D-17CC-3B81534A5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5CEA8-5480-7D2E-17C3-3D95267F7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2192020"/>
            <a:ext cx="6277610" cy="3101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79C2B6-CC16-9DBE-9B15-C63E20BBC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40" y="1861185"/>
            <a:ext cx="6497955" cy="4241800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0CB76AD3-6633-3348-CDB7-C58B965583BC}"/>
              </a:ext>
            </a:extLst>
          </p:cNvPr>
          <p:cNvSpPr txBox="1"/>
          <p:nvPr/>
        </p:nvSpPr>
        <p:spPr>
          <a:xfrm>
            <a:off x="5784527" y="1005220"/>
            <a:ext cx="6160779" cy="654988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二、模拟函数应用</a:t>
            </a:r>
          </a:p>
        </p:txBody>
      </p:sp>
    </p:spTree>
    <p:extLst>
      <p:ext uri="{BB962C8B-B14F-4D97-AF65-F5344CB8AC3E}">
        <p14:creationId xmlns:p14="http://schemas.microsoft.com/office/powerpoint/2010/main" val="239022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4B5CB-AF50-5CF3-800C-A93C92D8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9.2 R</a:t>
            </a:r>
            <a:r>
              <a:rPr kumimoji="0" lang="zh-CN" altLang="en-US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语言中数据库的使用</a:t>
            </a:r>
            <a:br>
              <a:rPr kumimoji="0" lang="en-US" altLang="zh-CN" sz="40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</a:br>
            <a:r>
              <a:rPr kumimoji="0" lang="en-US" altLang="zh-CN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9.2.1 </a:t>
            </a:r>
            <a:r>
              <a:rPr kumimoji="0" lang="zh-CN" altLang="en-US" sz="3600" b="0" i="0" u="none" strike="noStrike" kern="1200" cap="none" spc="140" normalizeH="0" baseline="0" noProof="0" dirty="0">
                <a:ln>
                  <a:noFill/>
                </a:ln>
                <a:solidFill>
                  <a:srgbClr val="243041"/>
                </a:solidFill>
                <a:effectLst/>
                <a:uLnTx/>
                <a:uFillTx/>
                <a:latin typeface="Arial Nova" panose="020B0504020202020204" pitchFamily="34" charset="0"/>
                <a:ea typeface="宋体" panose="02010600030101010101" pitchFamily="2" charset="-122"/>
                <a:cs typeface="+mj-cs"/>
              </a:rPr>
              <a:t>为何要使用数据库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AE5E87-C33D-9D8D-17CC-3B81534A5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670C46-D028-BA12-79A3-4477696F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2215515"/>
            <a:ext cx="11764645" cy="24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5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445</TotalTime>
  <Words>249</Words>
  <Application>Microsoft Office PowerPoint</Application>
  <PresentationFormat>宽屏</PresentationFormat>
  <Paragraphs>37</Paragraphs>
  <Slides>14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AvenirNext LT Pro Medium</vt:lpstr>
      <vt:lpstr>Aptos</vt:lpstr>
      <vt:lpstr>Arial</vt:lpstr>
      <vt:lpstr>Arial Nova</vt:lpstr>
      <vt:lpstr>Calibri</vt:lpstr>
      <vt:lpstr>Gill Sans Nova</vt:lpstr>
      <vt:lpstr>Times New Roman</vt:lpstr>
      <vt:lpstr>ConfettiVTI</vt:lpstr>
      <vt:lpstr>数理统计分析 —R语言大数据分析入门</vt:lpstr>
      <vt:lpstr>目录</vt:lpstr>
      <vt:lpstr>9.1 统计模拟实验 9.1.1 随机模拟方法简介</vt:lpstr>
      <vt:lpstr>9.1 统计模拟实验 9.1.1 随机模拟方法简介</vt:lpstr>
      <vt:lpstr>9.1 统计模拟实验 9.1.1 随机模拟方法简介</vt:lpstr>
      <vt:lpstr>9.1 统计模拟实验 9.1.1 随机模拟方法简介</vt:lpstr>
      <vt:lpstr>9.1 统计模拟实验 9.1.2 模拟函数的建立方法</vt:lpstr>
      <vt:lpstr>9.1 统计模拟实验 9.1.2 模拟函数的建立方法</vt:lpstr>
      <vt:lpstr>9.2 R语言中数据库的使用 9.2.1 为何要使用数据库</vt:lpstr>
      <vt:lpstr>9.2 R语言中数据库的使用 9.2.2 关系型数据库简介</vt:lpstr>
      <vt:lpstr>9.2 R语言中数据库的使用 9.2.3 R语言数据库包</vt:lpstr>
      <vt:lpstr>9.2 R语言中数据库的使用 9.2.3 R语言数据库包</vt:lpstr>
      <vt:lpstr>小结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数理统计分析 —R语言大数据分析入门</dc:title>
  <dc:creator>Deng, Yikai</dc:creator>
  <cp:lastModifiedBy>Lulu Gao</cp:lastModifiedBy>
  <cp:revision>87</cp:revision>
  <dcterms:created xsi:type="dcterms:W3CDTF">2024-07-30T16:25:16Z</dcterms:created>
  <dcterms:modified xsi:type="dcterms:W3CDTF">2024-12-09T07:57:53Z</dcterms:modified>
</cp:coreProperties>
</file>